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69" r:id="rId3"/>
    <p:sldId id="270" r:id="rId4"/>
    <p:sldId id="271" r:id="rId5"/>
    <p:sldId id="257" r:id="rId6"/>
    <p:sldId id="265" r:id="rId7"/>
    <p:sldId id="266" r:id="rId8"/>
    <p:sldId id="278" r:id="rId9"/>
    <p:sldId id="280" r:id="rId10"/>
    <p:sldId id="281" r:id="rId11"/>
    <p:sldId id="268" r:id="rId12"/>
    <p:sldId id="274" r:id="rId13"/>
    <p:sldId id="275" r:id="rId14"/>
    <p:sldId id="273" r:id="rId15"/>
    <p:sldId id="276" r:id="rId16"/>
    <p:sldId id="282" r:id="rId17"/>
    <p:sldId id="283" r:id="rId18"/>
    <p:sldId id="284" r:id="rId19"/>
    <p:sldId id="290" r:id="rId20"/>
    <p:sldId id="285" r:id="rId21"/>
    <p:sldId id="286" r:id="rId22"/>
    <p:sldId id="287" r:id="rId23"/>
    <p:sldId id="288" r:id="rId24"/>
    <p:sldId id="289" r:id="rId25"/>
    <p:sldId id="267" r:id="rId26"/>
    <p:sldId id="29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C46940"/>
    <a:srgbClr val="A40000"/>
    <a:srgbClr val="C00000"/>
    <a:srgbClr val="003296"/>
    <a:srgbClr val="007033"/>
    <a:srgbClr val="990099"/>
    <a:srgbClr val="CC0099"/>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2008461"/>
            <a:ext cx="6398640" cy="1374345"/>
          </a:xfrm>
          <a:noFill/>
          <a:effectLst>
            <a:outerShdw blurRad="50800" dist="38100" dir="2700000" algn="tl" rotWithShape="0">
              <a:prstClr val="black">
                <a:alpha val="40000"/>
              </a:prstClr>
            </a:outerShdw>
          </a:effectLst>
        </p:spPr>
        <p:txBody>
          <a:bodyPr>
            <a:normAutofit/>
          </a:bodyPr>
          <a:lstStyle>
            <a:lvl1pPr algn="l">
              <a:defRPr sz="3600">
                <a:solidFill>
                  <a:srgbClr val="92D05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640685"/>
            <a:ext cx="6398640" cy="610820"/>
          </a:xfrm>
        </p:spPr>
        <p:txBody>
          <a:bodyPr>
            <a:normAutofit/>
          </a:bodyPr>
          <a:lstStyle>
            <a:lvl1pPr marL="0" indent="0" algn="l">
              <a:buNone/>
              <a:defRPr sz="2800" b="0" i="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730" y="0"/>
            <a:ext cx="8246070" cy="1042857"/>
          </a:xfrm>
        </p:spPr>
        <p:txBody>
          <a:bodyPr>
            <a:normAutofit/>
          </a:bodyPr>
          <a:lstStyle>
            <a:lvl1pPr algn="l">
              <a:defRPr sz="3600" baseline="0">
                <a:solidFill>
                  <a:srgbClr val="92D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35950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592" y="365226"/>
            <a:ext cx="6252670" cy="763525"/>
          </a:xfrm>
        </p:spPr>
        <p:txBody>
          <a:bodyPr>
            <a:normAutofit/>
          </a:bodyPr>
          <a:lstStyle>
            <a:lvl1pPr algn="l">
              <a:defRPr sz="3600">
                <a:solidFill>
                  <a:srgbClr val="92D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267213"/>
            <a:ext cx="6252670"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879" y="0"/>
            <a:ext cx="8076896" cy="1068935"/>
          </a:xfrm>
        </p:spPr>
        <p:txBody>
          <a:bodyPr>
            <a:normAutofit/>
          </a:bodyPr>
          <a:lstStyle>
            <a:lvl1pPr algn="l">
              <a:defRPr sz="3600" baseline="0">
                <a:solidFill>
                  <a:srgbClr val="92D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7"/>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7"/>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38" y="1808225"/>
            <a:ext cx="4741372" cy="1374345"/>
          </a:xfrm>
        </p:spPr>
        <p:txBody>
          <a:bodyPr>
            <a:normAutofit fontScale="90000"/>
          </a:bodyPr>
          <a:lstStyle/>
          <a:p>
            <a:r>
              <a:rPr lang="id-ID" b="1" dirty="0" smtClean="0"/>
              <a:t>Blended Learning:</a:t>
            </a:r>
            <a:r>
              <a:rPr lang="en-US" b="1" dirty="0"/>
              <a:t/>
            </a:r>
            <a:br>
              <a:rPr lang="en-US" b="1" dirty="0"/>
            </a:br>
            <a:r>
              <a:rPr lang="id-ID" b="1" dirty="0" smtClean="0"/>
              <a:t>Face-to-Face and Virtual </a:t>
            </a:r>
            <a:br>
              <a:rPr lang="id-ID" b="1" dirty="0" smtClean="0"/>
            </a:br>
            <a:r>
              <a:rPr lang="id-ID" b="1" dirty="0" smtClean="0"/>
              <a:t>ELT Classrooms</a:t>
            </a:r>
            <a:endParaRPr lang="en-US" b="1" dirty="0"/>
          </a:p>
        </p:txBody>
      </p:sp>
      <p:sp>
        <p:nvSpPr>
          <p:cNvPr id="3" name="Subtitle 2"/>
          <p:cNvSpPr>
            <a:spLocks noGrp="1"/>
          </p:cNvSpPr>
          <p:nvPr>
            <p:ph type="subTitle" idx="1"/>
          </p:nvPr>
        </p:nvSpPr>
        <p:spPr>
          <a:xfrm>
            <a:off x="160068" y="4404210"/>
            <a:ext cx="3512215" cy="610820"/>
          </a:xfrm>
        </p:spPr>
        <p:txBody>
          <a:bodyPr/>
          <a:lstStyle/>
          <a:p>
            <a:r>
              <a:rPr lang="id-ID" dirty="0" smtClean="0"/>
              <a:t>Pupung Purnawarman</a:t>
            </a:r>
            <a:endParaRPr lang="en-US" dirty="0"/>
          </a:p>
        </p:txBody>
      </p:sp>
      <p:sp>
        <p:nvSpPr>
          <p:cNvPr id="4" name="Subtitle 2"/>
          <p:cNvSpPr txBox="1">
            <a:spLocks/>
          </p:cNvSpPr>
          <p:nvPr/>
        </p:nvSpPr>
        <p:spPr>
          <a:xfrm>
            <a:off x="6404460" y="4556915"/>
            <a:ext cx="2443280" cy="615262"/>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2800" b="0" i="0" kern="1200">
                <a:solidFill>
                  <a:schemeClr val="bg1">
                    <a:lumMod val="6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smtClean="0">
                <a:solidFill>
                  <a:srgbClr val="00B050"/>
                </a:solidFill>
              </a:rPr>
              <a:t>1st NaCoLET, UMC</a:t>
            </a:r>
            <a:br>
              <a:rPr lang="id-ID" b="1" dirty="0" smtClean="0">
                <a:solidFill>
                  <a:srgbClr val="00B050"/>
                </a:solidFill>
              </a:rPr>
            </a:br>
            <a:r>
              <a:rPr lang="id-ID" b="1" dirty="0" smtClean="0">
                <a:solidFill>
                  <a:srgbClr val="00B050"/>
                </a:solidFill>
              </a:rPr>
              <a:t>11 September 2021</a:t>
            </a:r>
          </a:p>
          <a:p>
            <a:endParaRPr lang="en-US" b="1" dirty="0">
              <a:solidFill>
                <a:srgbClr val="00B050"/>
              </a:solidFill>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30" y="4793"/>
            <a:ext cx="8246070" cy="761682"/>
          </a:xfrm>
        </p:spPr>
        <p:txBody>
          <a:bodyPr>
            <a:normAutofit/>
          </a:bodyPr>
          <a:lstStyle/>
          <a:p>
            <a:r>
              <a:rPr lang="id-ID" b="1" dirty="0" smtClean="0"/>
              <a:t>Proportion of Blended Learning</a:t>
            </a:r>
            <a:endParaRPr lang="en-US" b="1" dirty="0"/>
          </a:p>
        </p:txBody>
      </p:sp>
      <p:pic>
        <p:nvPicPr>
          <p:cNvPr id="4" name="Picture 3"/>
          <p:cNvPicPr>
            <a:picLocks noChangeAspect="1"/>
          </p:cNvPicPr>
          <p:nvPr/>
        </p:nvPicPr>
        <p:blipFill rotWithShape="1">
          <a:blip r:embed="rId2"/>
          <a:srcRect l="17534" t="15932" r="18588" b="13927"/>
          <a:stretch/>
        </p:blipFill>
        <p:spPr>
          <a:xfrm>
            <a:off x="1365195" y="766238"/>
            <a:ext cx="6413610" cy="4401497"/>
          </a:xfrm>
          <a:prstGeom prst="rect">
            <a:avLst/>
          </a:prstGeom>
        </p:spPr>
      </p:pic>
    </p:spTree>
    <p:extLst>
      <p:ext uri="{BB962C8B-B14F-4D97-AF65-F5344CB8AC3E}">
        <p14:creationId xmlns:p14="http://schemas.microsoft.com/office/powerpoint/2010/main" val="209052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21462"/>
            <a:ext cx="6252670" cy="763525"/>
          </a:xfrm>
        </p:spPr>
        <p:txBody>
          <a:bodyPr>
            <a:normAutofit/>
          </a:bodyPr>
          <a:lstStyle/>
          <a:p>
            <a:r>
              <a:rPr lang="id-ID" b="1" dirty="0" smtClean="0"/>
              <a:t>Face-to-Face Learning</a:t>
            </a:r>
            <a:endParaRPr lang="en-US" b="1" dirty="0"/>
          </a:p>
        </p:txBody>
      </p:sp>
      <p:sp>
        <p:nvSpPr>
          <p:cNvPr id="5" name="Content Placeholder 4"/>
          <p:cNvSpPr>
            <a:spLocks noGrp="1"/>
          </p:cNvSpPr>
          <p:nvPr>
            <p:ph idx="1"/>
          </p:nvPr>
        </p:nvSpPr>
        <p:spPr>
          <a:xfrm>
            <a:off x="143555" y="1267213"/>
            <a:ext cx="8856889" cy="3595112"/>
          </a:xfrm>
        </p:spPr>
        <p:txBody>
          <a:bodyPr>
            <a:normAutofit lnSpcReduction="10000"/>
          </a:bodyPr>
          <a:lstStyle/>
          <a:p>
            <a:pPr marL="0" indent="0">
              <a:buNone/>
            </a:pPr>
            <a:r>
              <a:rPr lang="id-ID" dirty="0" smtClean="0"/>
              <a:t>What is Face-to-Face Learning?</a:t>
            </a:r>
          </a:p>
          <a:p>
            <a:pPr marL="0" indent="0">
              <a:buNone/>
            </a:pPr>
            <a:endParaRPr lang="en-US" dirty="0"/>
          </a:p>
          <a:p>
            <a:r>
              <a:rPr lang="id-ID" dirty="0" smtClean="0"/>
              <a:t>T</a:t>
            </a:r>
            <a:r>
              <a:rPr lang="en-US" dirty="0" err="1" smtClean="0"/>
              <a:t>eaching</a:t>
            </a:r>
            <a:r>
              <a:rPr lang="en-US" dirty="0" smtClean="0"/>
              <a:t> </a:t>
            </a:r>
            <a:r>
              <a:rPr lang="en-US" dirty="0"/>
              <a:t>a group of students learning </a:t>
            </a:r>
            <a:r>
              <a:rPr lang="en-US" dirty="0" smtClean="0"/>
              <a:t>material</a:t>
            </a:r>
            <a:r>
              <a:rPr lang="id-ID" dirty="0" smtClean="0"/>
              <a:t>s</a:t>
            </a:r>
            <a:r>
              <a:rPr lang="en-US" dirty="0" smtClean="0"/>
              <a:t> </a:t>
            </a:r>
            <a:r>
              <a:rPr lang="en-US" dirty="0"/>
              <a:t>and course content by the instructional </a:t>
            </a:r>
            <a:r>
              <a:rPr lang="en-US" dirty="0" smtClean="0"/>
              <a:t>method</a:t>
            </a:r>
            <a:r>
              <a:rPr lang="id-ID" dirty="0" smtClean="0"/>
              <a:t>.</a:t>
            </a:r>
          </a:p>
          <a:p>
            <a:r>
              <a:rPr lang="id-ID" dirty="0" smtClean="0"/>
              <a:t>There is a live interaction between the teacher and the student.</a:t>
            </a:r>
            <a:endParaRPr lang="en-US" dirty="0"/>
          </a:p>
          <a:p>
            <a:r>
              <a:rPr lang="id-ID" dirty="0" smtClean="0"/>
              <a:t>Students can interact and learn from each other. </a:t>
            </a:r>
            <a:r>
              <a:rPr lang="id-ID" sz="2000" i="1" dirty="0" smtClean="0"/>
              <a:t>(teachmint.com)</a:t>
            </a:r>
            <a:endParaRPr lang="en-US" i="1" dirty="0"/>
          </a:p>
        </p:txBody>
      </p:sp>
      <p:pic>
        <p:nvPicPr>
          <p:cNvPr id="2" name="Picture 1"/>
          <p:cNvPicPr>
            <a:picLocks noChangeAspect="1"/>
          </p:cNvPicPr>
          <p:nvPr/>
        </p:nvPicPr>
        <p:blipFill>
          <a:blip r:embed="rId2"/>
          <a:stretch>
            <a:fillRect/>
          </a:stretch>
        </p:blipFill>
        <p:spPr>
          <a:xfrm>
            <a:off x="5578737" y="138151"/>
            <a:ext cx="2305050" cy="1981200"/>
          </a:xfrm>
          <a:prstGeom prst="rect">
            <a:avLst/>
          </a:prstGeom>
        </p:spPr>
      </p:pic>
    </p:spTree>
    <p:extLst>
      <p:ext uri="{BB962C8B-B14F-4D97-AF65-F5344CB8AC3E}">
        <p14:creationId xmlns:p14="http://schemas.microsoft.com/office/powerpoint/2010/main" val="33666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21462"/>
            <a:ext cx="6252670" cy="763525"/>
          </a:xfrm>
        </p:spPr>
        <p:txBody>
          <a:bodyPr>
            <a:normAutofit/>
          </a:bodyPr>
          <a:lstStyle/>
          <a:p>
            <a:r>
              <a:rPr lang="id-ID" b="1" dirty="0" smtClean="0"/>
              <a:t>Face-to-Face Learning</a:t>
            </a:r>
            <a:endParaRPr lang="en-US" b="1" dirty="0"/>
          </a:p>
        </p:txBody>
      </p:sp>
      <p:sp>
        <p:nvSpPr>
          <p:cNvPr id="5" name="Content Placeholder 4"/>
          <p:cNvSpPr>
            <a:spLocks noGrp="1"/>
          </p:cNvSpPr>
          <p:nvPr>
            <p:ph idx="1"/>
          </p:nvPr>
        </p:nvSpPr>
        <p:spPr>
          <a:xfrm>
            <a:off x="143555" y="1419918"/>
            <a:ext cx="8856889" cy="3595112"/>
          </a:xfrm>
        </p:spPr>
        <p:txBody>
          <a:bodyPr/>
          <a:lstStyle/>
          <a:p>
            <a:r>
              <a:rPr lang="id-ID" dirty="0" smtClean="0"/>
              <a:t>Teacher-centered or student-centered </a:t>
            </a:r>
            <a:r>
              <a:rPr lang="en-US" dirty="0" smtClean="0"/>
              <a:t>method</a:t>
            </a:r>
            <a:r>
              <a:rPr lang="id-ID" dirty="0" smtClean="0"/>
              <a:t>.</a:t>
            </a:r>
          </a:p>
          <a:p>
            <a:r>
              <a:rPr lang="id-ID" dirty="0" smtClean="0"/>
              <a:t>It involves traditional classroom learning.</a:t>
            </a:r>
          </a:p>
          <a:p>
            <a:r>
              <a:rPr lang="id-ID" dirty="0" smtClean="0"/>
              <a:t>Students attend classes daily.</a:t>
            </a:r>
            <a:endParaRPr lang="en-US" dirty="0"/>
          </a:p>
          <a:p>
            <a:r>
              <a:rPr lang="id-ID" dirty="0" smtClean="0"/>
              <a:t>Teacher and students meet in a set place, a set time.</a:t>
            </a:r>
          </a:p>
          <a:p>
            <a:pPr marL="0" indent="0">
              <a:buNone/>
            </a:pPr>
            <a:r>
              <a:rPr lang="id-ID" sz="2000" i="1" dirty="0"/>
              <a:t> </a:t>
            </a:r>
            <a:r>
              <a:rPr lang="id-ID" sz="2000" i="1" dirty="0" smtClean="0"/>
              <a:t>    (headspace.org.au , colleges.co.za)</a:t>
            </a:r>
            <a:endParaRPr lang="en-US" sz="2000" i="1" dirty="0"/>
          </a:p>
        </p:txBody>
      </p:sp>
    </p:spTree>
    <p:extLst>
      <p:ext uri="{BB962C8B-B14F-4D97-AF65-F5344CB8AC3E}">
        <p14:creationId xmlns:p14="http://schemas.microsoft.com/office/powerpoint/2010/main" val="39860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252670" cy="763525"/>
          </a:xfrm>
        </p:spPr>
        <p:txBody>
          <a:bodyPr>
            <a:normAutofit/>
          </a:bodyPr>
          <a:lstStyle/>
          <a:p>
            <a:r>
              <a:rPr lang="id-ID" b="1" dirty="0" smtClean="0"/>
              <a:t>Virtual Classroom</a:t>
            </a:r>
            <a:endParaRPr lang="en-US" b="1" dirty="0"/>
          </a:p>
        </p:txBody>
      </p:sp>
      <p:sp>
        <p:nvSpPr>
          <p:cNvPr id="5" name="Content Placeholder 4"/>
          <p:cNvSpPr>
            <a:spLocks noGrp="1"/>
          </p:cNvSpPr>
          <p:nvPr>
            <p:ph idx="1"/>
          </p:nvPr>
        </p:nvSpPr>
        <p:spPr>
          <a:xfrm>
            <a:off x="182467" y="891995"/>
            <a:ext cx="8551479" cy="4123035"/>
          </a:xfrm>
        </p:spPr>
        <p:txBody>
          <a:bodyPr>
            <a:normAutofit fontScale="92500" lnSpcReduction="10000"/>
          </a:bodyPr>
          <a:lstStyle/>
          <a:p>
            <a:pPr marL="0" indent="0">
              <a:buNone/>
            </a:pPr>
            <a:r>
              <a:rPr lang="id-ID" dirty="0" smtClean="0"/>
              <a:t>What is Virtual Classroom?</a:t>
            </a:r>
          </a:p>
          <a:p>
            <a:pPr marL="0" indent="0">
              <a:buNone/>
            </a:pPr>
            <a:endParaRPr lang="en-US" dirty="0"/>
          </a:p>
          <a:p>
            <a:r>
              <a:rPr lang="id-ID" dirty="0" smtClean="0"/>
              <a:t>A digital learning environment that allows teachers and students to connect in real time.</a:t>
            </a:r>
            <a:endParaRPr lang="en-US" dirty="0"/>
          </a:p>
          <a:p>
            <a:pPr marL="0" indent="0">
              <a:buNone/>
            </a:pPr>
            <a:endParaRPr lang="id-ID" sz="1050" dirty="0" smtClean="0"/>
          </a:p>
          <a:p>
            <a:r>
              <a:rPr lang="id-ID" dirty="0" smtClean="0"/>
              <a:t>It utilizes video conferencing, online whiteboards and screen sharing tools.</a:t>
            </a:r>
          </a:p>
          <a:p>
            <a:pPr marL="0" indent="0">
              <a:buNone/>
            </a:pPr>
            <a:endParaRPr lang="id-ID" sz="900" dirty="0" smtClean="0"/>
          </a:p>
          <a:p>
            <a:r>
              <a:rPr lang="id-ID" dirty="0" smtClean="0"/>
              <a:t>It allows teachers to teach live lectures and have discussions with students in an interactive setting. </a:t>
            </a:r>
            <a:r>
              <a:rPr lang="id-ID" sz="2000" i="1" dirty="0" smtClean="0"/>
              <a:t>(tophat.com)</a:t>
            </a:r>
            <a:endParaRPr lang="en-US" i="1" dirty="0"/>
          </a:p>
        </p:txBody>
      </p:sp>
    </p:spTree>
    <p:extLst>
      <p:ext uri="{BB962C8B-B14F-4D97-AF65-F5344CB8AC3E}">
        <p14:creationId xmlns:p14="http://schemas.microsoft.com/office/powerpoint/2010/main" val="26781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252670" cy="763525"/>
          </a:xfrm>
        </p:spPr>
        <p:txBody>
          <a:bodyPr>
            <a:normAutofit/>
          </a:bodyPr>
          <a:lstStyle/>
          <a:p>
            <a:r>
              <a:rPr lang="id-ID" b="1" dirty="0" smtClean="0"/>
              <a:t>Virtual Classroom</a:t>
            </a:r>
            <a:endParaRPr lang="en-US" b="1" dirty="0"/>
          </a:p>
        </p:txBody>
      </p:sp>
      <p:sp>
        <p:nvSpPr>
          <p:cNvPr id="5" name="Content Placeholder 4"/>
          <p:cNvSpPr>
            <a:spLocks noGrp="1"/>
          </p:cNvSpPr>
          <p:nvPr>
            <p:ph idx="1"/>
          </p:nvPr>
        </p:nvSpPr>
        <p:spPr>
          <a:xfrm>
            <a:off x="182467" y="950363"/>
            <a:ext cx="8551479" cy="4123035"/>
          </a:xfrm>
        </p:spPr>
        <p:txBody>
          <a:bodyPr/>
          <a:lstStyle/>
          <a:p>
            <a:r>
              <a:rPr lang="id-ID" dirty="0" smtClean="0"/>
              <a:t>A VC refers to an online system that allows students and teachers to communicate and collaborate.</a:t>
            </a:r>
            <a:endParaRPr lang="en-US" dirty="0"/>
          </a:p>
          <a:p>
            <a:r>
              <a:rPr lang="id-ID" dirty="0" smtClean="0"/>
              <a:t>It is usually cloud-based and a part of LMS.</a:t>
            </a:r>
          </a:p>
          <a:p>
            <a:r>
              <a:rPr lang="id-ID" dirty="0" smtClean="0"/>
              <a:t>It </a:t>
            </a:r>
            <a:r>
              <a:rPr lang="id-ID" dirty="0" smtClean="0"/>
              <a:t>is usually to </a:t>
            </a:r>
            <a:r>
              <a:rPr lang="id-ID" dirty="0" smtClean="0"/>
              <a:t>replicate the experience of physical classrooms </a:t>
            </a:r>
            <a:r>
              <a:rPr lang="id-ID" dirty="0" smtClean="0">
                <a:solidFill>
                  <a:srgbClr val="FF0000"/>
                </a:solidFill>
              </a:rPr>
              <a:t>+</a:t>
            </a:r>
            <a:r>
              <a:rPr lang="id-ID" dirty="0" smtClean="0"/>
              <a:t> added benefits of file sharing, instant feedback and interaction.</a:t>
            </a:r>
          </a:p>
          <a:p>
            <a:r>
              <a:rPr lang="id-ID" dirty="0" smtClean="0"/>
              <a:t>It is accessible on a variety of devices (desktop, laptop, tablet, smartphone, etc.).</a:t>
            </a:r>
            <a:endParaRPr lang="en-US" dirty="0"/>
          </a:p>
        </p:txBody>
      </p:sp>
    </p:spTree>
    <p:extLst>
      <p:ext uri="{BB962C8B-B14F-4D97-AF65-F5344CB8AC3E}">
        <p14:creationId xmlns:p14="http://schemas.microsoft.com/office/powerpoint/2010/main" val="80670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Virtual Instruction</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A method of teaching that is taught entirely online or when elements of F2F learning are taught online through LMS or other educational tools or platforms</a:t>
            </a:r>
            <a:r>
              <a:rPr lang="en-US" dirty="0" smtClean="0"/>
              <a:t>.</a:t>
            </a:r>
            <a:endParaRPr lang="id-ID" dirty="0" smtClean="0"/>
          </a:p>
          <a:p>
            <a:r>
              <a:rPr lang="id-ID" dirty="0" smtClean="0"/>
              <a:t>A form of blended learning where students are exposed to learning materials online on their own before class.</a:t>
            </a:r>
          </a:p>
          <a:p>
            <a:r>
              <a:rPr lang="en-US" dirty="0" smtClean="0"/>
              <a:t>F</a:t>
            </a:r>
            <a:r>
              <a:rPr lang="id-ID" dirty="0" smtClean="0"/>
              <a:t>2F class time is then usually focused on interactive learning activites</a:t>
            </a:r>
            <a:r>
              <a:rPr lang="en-US" dirty="0" smtClean="0"/>
              <a:t>.</a:t>
            </a:r>
            <a:endParaRPr lang="en-US" dirty="0"/>
          </a:p>
        </p:txBody>
      </p:sp>
    </p:spTree>
    <p:extLst>
      <p:ext uri="{BB962C8B-B14F-4D97-AF65-F5344CB8AC3E}">
        <p14:creationId xmlns:p14="http://schemas.microsoft.com/office/powerpoint/2010/main" val="231650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ELT in Blended Learning Settings</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Teaching English using a blended learning approach requires careful planning.</a:t>
            </a:r>
          </a:p>
          <a:p>
            <a:r>
              <a:rPr lang="id-ID" dirty="0" smtClean="0"/>
              <a:t>It is not merely combining F2F and online learning for technology sake.</a:t>
            </a:r>
          </a:p>
          <a:p>
            <a:r>
              <a:rPr lang="id-ID" dirty="0" smtClean="0"/>
              <a:t>Planning the design process of ELT is very important.</a:t>
            </a:r>
          </a:p>
          <a:p>
            <a:r>
              <a:rPr lang="id-ID" dirty="0" smtClean="0"/>
              <a:t>BL takes more time to plan: prepare multiple activities that will appeal to students’ English learning preferences and abilities.</a:t>
            </a:r>
            <a:endParaRPr lang="en-US" dirty="0"/>
          </a:p>
        </p:txBody>
      </p:sp>
    </p:spTree>
    <p:extLst>
      <p:ext uri="{BB962C8B-B14F-4D97-AF65-F5344CB8AC3E}">
        <p14:creationId xmlns:p14="http://schemas.microsoft.com/office/powerpoint/2010/main" val="3115331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ELT in Blended Learning Settings</a:t>
            </a:r>
            <a:endParaRPr lang="en-US" b="1" dirty="0"/>
          </a:p>
        </p:txBody>
      </p:sp>
      <p:sp>
        <p:nvSpPr>
          <p:cNvPr id="3" name="Content Placeholder 2"/>
          <p:cNvSpPr>
            <a:spLocks noGrp="1"/>
          </p:cNvSpPr>
          <p:nvPr>
            <p:ph idx="1"/>
          </p:nvPr>
        </p:nvSpPr>
        <p:spPr>
          <a:xfrm>
            <a:off x="143555" y="1197405"/>
            <a:ext cx="8856890" cy="3817625"/>
          </a:xfrm>
        </p:spPr>
        <p:txBody>
          <a:bodyPr>
            <a:normAutofit lnSpcReduction="10000"/>
          </a:bodyPr>
          <a:lstStyle/>
          <a:p>
            <a:r>
              <a:rPr lang="id-ID" dirty="0" smtClean="0"/>
              <a:t>EL teachers need to prepare learning materials </a:t>
            </a:r>
            <a:r>
              <a:rPr lang="id-ID" dirty="0" smtClean="0"/>
              <a:t>far </a:t>
            </a:r>
            <a:r>
              <a:rPr lang="id-ID" dirty="0" smtClean="0"/>
              <a:t>in advance and consider their compatibility with the online learning environment and devices.</a:t>
            </a:r>
          </a:p>
          <a:p>
            <a:r>
              <a:rPr lang="id-ID" dirty="0" smtClean="0"/>
              <a:t>EL teachers must consider the language skills (receptive and productive) to be facilitated </a:t>
            </a:r>
            <a:r>
              <a:rPr lang="id-ID" dirty="0" smtClean="0"/>
              <a:t>appropriately and proportionally</a:t>
            </a:r>
            <a:r>
              <a:rPr lang="id-ID" dirty="0" smtClean="0"/>
              <a:t>.</a:t>
            </a:r>
          </a:p>
          <a:p>
            <a:r>
              <a:rPr lang="id-ID" dirty="0" smtClean="0"/>
              <a:t>To be </a:t>
            </a:r>
            <a:r>
              <a:rPr lang="id-ID" dirty="0" smtClean="0"/>
              <a:t>effective, EL teachers must be provided with technology training and must be adaptable to new, various technology.</a:t>
            </a:r>
          </a:p>
        </p:txBody>
      </p:sp>
    </p:spTree>
    <p:extLst>
      <p:ext uri="{BB962C8B-B14F-4D97-AF65-F5344CB8AC3E}">
        <p14:creationId xmlns:p14="http://schemas.microsoft.com/office/powerpoint/2010/main" val="196284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ELT in Blended Learning Settings</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EL teachers need to focus more on the curriculum, learning objectives, and students’ needs with the help of technology—technology comes later .</a:t>
            </a:r>
          </a:p>
          <a:p>
            <a:r>
              <a:rPr lang="id-ID" dirty="0" smtClean="0"/>
              <a:t>EL teachers must carefully plan how and in what forms the assessesments will be given, and how feedback will be provided for students to reach learning objectives.</a:t>
            </a:r>
          </a:p>
          <a:p>
            <a:r>
              <a:rPr lang="id-ID" dirty="0" smtClean="0"/>
              <a:t>EL teachers must carefully consider the proportion of F2F, </a:t>
            </a:r>
            <a:r>
              <a:rPr lang="id-ID" dirty="0" smtClean="0"/>
              <a:t>synchronous </a:t>
            </a:r>
            <a:r>
              <a:rPr lang="id-ID" dirty="0" smtClean="0"/>
              <a:t>and asynchronous sessions.</a:t>
            </a:r>
          </a:p>
        </p:txBody>
      </p:sp>
    </p:spTree>
    <p:extLst>
      <p:ext uri="{BB962C8B-B14F-4D97-AF65-F5344CB8AC3E}">
        <p14:creationId xmlns:p14="http://schemas.microsoft.com/office/powerpoint/2010/main" val="498068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ELT in Blended Learning Settings</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Schools and policy makers should facilitate EL teachers with the required infrastructures for the implimentation of Blended Learning.</a:t>
            </a:r>
            <a:endParaRPr lang="id-ID" dirty="0" smtClean="0"/>
          </a:p>
          <a:p>
            <a:r>
              <a:rPr lang="id-ID" dirty="0" smtClean="0"/>
              <a:t>Schools and policy makers must make sure that teachers are provided with proper training (technology and methodology).</a:t>
            </a:r>
            <a:endParaRPr lang="id-ID" dirty="0" smtClean="0"/>
          </a:p>
          <a:p>
            <a:r>
              <a:rPr lang="id-ID" dirty="0" smtClean="0"/>
              <a:t>Schools and policy makers must make sure students have access to Blended Learning.</a:t>
            </a:r>
            <a:endParaRPr lang="id-ID" dirty="0" smtClean="0"/>
          </a:p>
        </p:txBody>
      </p:sp>
    </p:spTree>
    <p:extLst>
      <p:ext uri="{BB962C8B-B14F-4D97-AF65-F5344CB8AC3E}">
        <p14:creationId xmlns:p14="http://schemas.microsoft.com/office/powerpoint/2010/main" val="1021129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33792" y="1197405"/>
            <a:ext cx="4810208" cy="3206805"/>
          </a:xfrm>
          <a:prstGeom prst="rect">
            <a:avLst/>
          </a:prstGeom>
        </p:spPr>
      </p:pic>
      <p:pic>
        <p:nvPicPr>
          <p:cNvPr id="6" name="Picture 5"/>
          <p:cNvPicPr>
            <a:picLocks noChangeAspect="1"/>
          </p:cNvPicPr>
          <p:nvPr/>
        </p:nvPicPr>
        <p:blipFill>
          <a:blip r:embed="rId3"/>
          <a:stretch>
            <a:fillRect/>
          </a:stretch>
        </p:blipFill>
        <p:spPr>
          <a:xfrm>
            <a:off x="1976015" y="797595"/>
            <a:ext cx="6108200" cy="4064730"/>
          </a:xfrm>
          <a:prstGeom prst="rect">
            <a:avLst/>
          </a:prstGeom>
        </p:spPr>
      </p:pic>
      <p:pic>
        <p:nvPicPr>
          <p:cNvPr id="7" name="Picture 6"/>
          <p:cNvPicPr>
            <a:picLocks noChangeAspect="1"/>
          </p:cNvPicPr>
          <p:nvPr/>
        </p:nvPicPr>
        <p:blipFill>
          <a:blip r:embed="rId4"/>
          <a:stretch>
            <a:fillRect/>
          </a:stretch>
        </p:blipFill>
        <p:spPr>
          <a:xfrm>
            <a:off x="335172" y="586585"/>
            <a:ext cx="8563456" cy="3970330"/>
          </a:xfrm>
          <a:prstGeom prst="rect">
            <a:avLst/>
          </a:prstGeom>
        </p:spPr>
      </p:pic>
    </p:spTree>
    <p:extLst>
      <p:ext uri="{BB962C8B-B14F-4D97-AF65-F5344CB8AC3E}">
        <p14:creationId xmlns:p14="http://schemas.microsoft.com/office/powerpoint/2010/main" val="2389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842098" cy="763525"/>
          </a:xfrm>
        </p:spPr>
        <p:txBody>
          <a:bodyPr>
            <a:normAutofit/>
          </a:bodyPr>
          <a:lstStyle/>
          <a:p>
            <a:r>
              <a:rPr lang="id-ID" b="1" dirty="0" smtClean="0"/>
              <a:t>Effective Blended Learning for ELT</a:t>
            </a:r>
            <a:endParaRPr lang="en-US" b="1" dirty="0"/>
          </a:p>
        </p:txBody>
      </p:sp>
      <p:sp>
        <p:nvSpPr>
          <p:cNvPr id="5" name="Content Placeholder 4"/>
          <p:cNvSpPr>
            <a:spLocks noGrp="1"/>
          </p:cNvSpPr>
          <p:nvPr>
            <p:ph idx="1"/>
          </p:nvPr>
        </p:nvSpPr>
        <p:spPr>
          <a:xfrm>
            <a:off x="182467" y="950363"/>
            <a:ext cx="8551479" cy="4123035"/>
          </a:xfrm>
        </p:spPr>
        <p:txBody>
          <a:bodyPr>
            <a:normAutofit/>
          </a:bodyPr>
          <a:lstStyle/>
          <a:p>
            <a:pPr marL="514350" indent="-514350">
              <a:buFont typeface="+mj-lt"/>
              <a:buAutoNum type="arabicPeriod"/>
            </a:pPr>
            <a:r>
              <a:rPr lang="id-ID" b="1" dirty="0" smtClean="0">
                <a:solidFill>
                  <a:srgbClr val="00B050"/>
                </a:solidFill>
              </a:rPr>
              <a:t>A comprehensive LMS</a:t>
            </a:r>
            <a:endParaRPr lang="en-US" b="1" dirty="0">
              <a:solidFill>
                <a:srgbClr val="00B050"/>
              </a:solidFill>
            </a:endParaRPr>
          </a:p>
          <a:p>
            <a:r>
              <a:rPr lang="en-US" dirty="0"/>
              <a:t>A comprehensive </a:t>
            </a:r>
            <a:r>
              <a:rPr lang="en-US" dirty="0" smtClean="0"/>
              <a:t>LMS </a:t>
            </a:r>
            <a:r>
              <a:rPr lang="en-US" dirty="0"/>
              <a:t>is </a:t>
            </a:r>
            <a:r>
              <a:rPr lang="id-ID" dirty="0" smtClean="0"/>
              <a:t>very vital</a:t>
            </a:r>
            <a:r>
              <a:rPr lang="en-US" dirty="0" smtClean="0"/>
              <a:t> </a:t>
            </a:r>
            <a:r>
              <a:rPr lang="en-US" dirty="0"/>
              <a:t>for creating an immersive </a:t>
            </a:r>
            <a:r>
              <a:rPr lang="id-ID" dirty="0" smtClean="0"/>
              <a:t>language </a:t>
            </a:r>
            <a:r>
              <a:rPr lang="en-US" dirty="0" smtClean="0"/>
              <a:t>learning </a:t>
            </a:r>
            <a:r>
              <a:rPr lang="en-US" dirty="0"/>
              <a:t>environment. </a:t>
            </a:r>
            <a:endParaRPr lang="id-ID" dirty="0" smtClean="0"/>
          </a:p>
          <a:p>
            <a:r>
              <a:rPr lang="en-US" dirty="0" smtClean="0"/>
              <a:t>It </a:t>
            </a:r>
            <a:r>
              <a:rPr lang="id-ID" dirty="0" smtClean="0"/>
              <a:t>can function</a:t>
            </a:r>
            <a:r>
              <a:rPr lang="en-US" dirty="0" smtClean="0"/>
              <a:t> </a:t>
            </a:r>
            <a:r>
              <a:rPr lang="en-US" dirty="0"/>
              <a:t>as a central repository of </a:t>
            </a:r>
            <a:r>
              <a:rPr lang="en-US" dirty="0" smtClean="0"/>
              <a:t>information</a:t>
            </a:r>
            <a:r>
              <a:rPr lang="id-ID" dirty="0" smtClean="0"/>
              <a:t>: </a:t>
            </a:r>
            <a:r>
              <a:rPr lang="en-US" dirty="0" smtClean="0"/>
              <a:t>course </a:t>
            </a:r>
            <a:r>
              <a:rPr lang="en-US" dirty="0"/>
              <a:t>material, assignments, web resources, etc</a:t>
            </a:r>
            <a:r>
              <a:rPr lang="en-US" dirty="0" smtClean="0"/>
              <a:t>. </a:t>
            </a:r>
            <a:endParaRPr lang="id-ID" dirty="0" smtClean="0"/>
          </a:p>
          <a:p>
            <a:r>
              <a:rPr lang="id-ID" dirty="0" smtClean="0"/>
              <a:t>It must be </a:t>
            </a:r>
            <a:r>
              <a:rPr lang="en-US" dirty="0" smtClean="0"/>
              <a:t>open </a:t>
            </a:r>
            <a:r>
              <a:rPr lang="en-US" dirty="0"/>
              <a:t>for access and use to all </a:t>
            </a:r>
            <a:r>
              <a:rPr lang="en-US" dirty="0" smtClean="0"/>
              <a:t>students</a:t>
            </a:r>
            <a:endParaRPr lang="id-ID" dirty="0" smtClean="0"/>
          </a:p>
          <a:p>
            <a:pPr marL="0" indent="0">
              <a:buNone/>
            </a:pPr>
            <a:endParaRPr lang="id-ID" dirty="0" smtClean="0"/>
          </a:p>
          <a:p>
            <a:pPr marL="0" indent="0">
              <a:buNone/>
            </a:pPr>
            <a:endParaRPr lang="id-ID" sz="1900" dirty="0"/>
          </a:p>
          <a:p>
            <a:pPr marL="0" indent="0">
              <a:buNone/>
            </a:pPr>
            <a:r>
              <a:rPr lang="id-ID" sz="1800" i="1" dirty="0" smtClean="0"/>
              <a:t>Elearningindustry.com</a:t>
            </a:r>
            <a:endParaRPr lang="en-US" sz="1800" i="1" dirty="0"/>
          </a:p>
        </p:txBody>
      </p:sp>
    </p:spTree>
    <p:extLst>
      <p:ext uri="{BB962C8B-B14F-4D97-AF65-F5344CB8AC3E}">
        <p14:creationId xmlns:p14="http://schemas.microsoft.com/office/powerpoint/2010/main" val="41605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842098" cy="763525"/>
          </a:xfrm>
        </p:spPr>
        <p:txBody>
          <a:bodyPr>
            <a:normAutofit/>
          </a:bodyPr>
          <a:lstStyle/>
          <a:p>
            <a:r>
              <a:rPr lang="id-ID" b="1" dirty="0" smtClean="0"/>
              <a:t>Effective Blended Learning for ELT</a:t>
            </a:r>
            <a:endParaRPr lang="en-US" b="1" dirty="0"/>
          </a:p>
        </p:txBody>
      </p:sp>
      <p:sp>
        <p:nvSpPr>
          <p:cNvPr id="5" name="Content Placeholder 4"/>
          <p:cNvSpPr>
            <a:spLocks noGrp="1"/>
          </p:cNvSpPr>
          <p:nvPr>
            <p:ph idx="1"/>
          </p:nvPr>
        </p:nvSpPr>
        <p:spPr>
          <a:xfrm>
            <a:off x="182467" y="950363"/>
            <a:ext cx="8551479" cy="4123035"/>
          </a:xfrm>
        </p:spPr>
        <p:txBody>
          <a:bodyPr>
            <a:normAutofit fontScale="92500" lnSpcReduction="20000"/>
          </a:bodyPr>
          <a:lstStyle/>
          <a:p>
            <a:pPr marL="514350" indent="-514350">
              <a:buFont typeface="+mj-lt"/>
              <a:buAutoNum type="arabicPeriod" startAt="2"/>
            </a:pPr>
            <a:r>
              <a:rPr lang="id-ID" b="1" dirty="0" smtClean="0">
                <a:solidFill>
                  <a:srgbClr val="00B050"/>
                </a:solidFill>
              </a:rPr>
              <a:t>A well-defined course outline</a:t>
            </a:r>
            <a:endParaRPr lang="en-US" b="1" dirty="0">
              <a:solidFill>
                <a:srgbClr val="00B050"/>
              </a:solidFill>
            </a:endParaRPr>
          </a:p>
          <a:p>
            <a:r>
              <a:rPr lang="en-US" dirty="0"/>
              <a:t>From the very beginning, teachers must prepare a definite course outline to guide </a:t>
            </a:r>
            <a:r>
              <a:rPr lang="en-US" dirty="0" smtClean="0"/>
              <a:t>learners</a:t>
            </a:r>
            <a:r>
              <a:rPr lang="id-ID" dirty="0" smtClean="0"/>
              <a:t>.</a:t>
            </a:r>
          </a:p>
          <a:p>
            <a:r>
              <a:rPr lang="id-ID" dirty="0" smtClean="0"/>
              <a:t>Teachers </a:t>
            </a:r>
            <a:r>
              <a:rPr lang="en-US" dirty="0" smtClean="0"/>
              <a:t>must </a:t>
            </a:r>
            <a:r>
              <a:rPr lang="en-US" dirty="0"/>
              <a:t>lay out course content and structure and the tools to be employed for </a:t>
            </a:r>
            <a:r>
              <a:rPr lang="en-US" dirty="0" smtClean="0"/>
              <a:t>instruction.</a:t>
            </a:r>
            <a:endParaRPr lang="id-ID" dirty="0" smtClean="0"/>
          </a:p>
          <a:p>
            <a:r>
              <a:rPr lang="en-US" dirty="0" smtClean="0"/>
              <a:t>The </a:t>
            </a:r>
            <a:r>
              <a:rPr lang="en-US" dirty="0"/>
              <a:t>course outline should include course resources, objectives, assignment details, assessments, and their grading percentage.</a:t>
            </a:r>
            <a:endParaRPr lang="id-ID" dirty="0" smtClean="0"/>
          </a:p>
          <a:p>
            <a:pPr marL="0" indent="0">
              <a:buNone/>
            </a:pPr>
            <a:endParaRPr lang="id-ID" dirty="0" smtClean="0"/>
          </a:p>
          <a:p>
            <a:pPr marL="0" indent="0">
              <a:buNone/>
            </a:pPr>
            <a:endParaRPr lang="id-ID" sz="1900" dirty="0"/>
          </a:p>
          <a:p>
            <a:pPr marL="0" indent="0">
              <a:buNone/>
            </a:pPr>
            <a:r>
              <a:rPr lang="id-ID" sz="1800" i="1" dirty="0" smtClean="0"/>
              <a:t>Elearningindustry.com</a:t>
            </a:r>
            <a:endParaRPr lang="en-US" sz="1800" i="1" dirty="0"/>
          </a:p>
        </p:txBody>
      </p:sp>
    </p:spTree>
    <p:extLst>
      <p:ext uri="{BB962C8B-B14F-4D97-AF65-F5344CB8AC3E}">
        <p14:creationId xmlns:p14="http://schemas.microsoft.com/office/powerpoint/2010/main" val="26730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842098" cy="763525"/>
          </a:xfrm>
        </p:spPr>
        <p:txBody>
          <a:bodyPr>
            <a:normAutofit/>
          </a:bodyPr>
          <a:lstStyle/>
          <a:p>
            <a:r>
              <a:rPr lang="id-ID" b="1" dirty="0" smtClean="0"/>
              <a:t>Effective Blended Learning for ELT</a:t>
            </a:r>
            <a:endParaRPr lang="en-US" b="1" dirty="0"/>
          </a:p>
        </p:txBody>
      </p:sp>
      <p:sp>
        <p:nvSpPr>
          <p:cNvPr id="5" name="Content Placeholder 4"/>
          <p:cNvSpPr>
            <a:spLocks noGrp="1"/>
          </p:cNvSpPr>
          <p:nvPr>
            <p:ph idx="1"/>
          </p:nvPr>
        </p:nvSpPr>
        <p:spPr>
          <a:xfrm>
            <a:off x="182467" y="950363"/>
            <a:ext cx="8551479" cy="4123035"/>
          </a:xfrm>
        </p:spPr>
        <p:txBody>
          <a:bodyPr>
            <a:normAutofit fontScale="85000" lnSpcReduction="20000"/>
          </a:bodyPr>
          <a:lstStyle/>
          <a:p>
            <a:pPr marL="514350" indent="-514350">
              <a:buFont typeface="+mj-lt"/>
              <a:buAutoNum type="arabicPeriod" startAt="3"/>
            </a:pPr>
            <a:r>
              <a:rPr lang="id-ID" b="1" dirty="0" smtClean="0">
                <a:solidFill>
                  <a:srgbClr val="00B050"/>
                </a:solidFill>
              </a:rPr>
              <a:t>Clear learning objectives</a:t>
            </a:r>
            <a:endParaRPr lang="en-US" b="1" dirty="0">
              <a:solidFill>
                <a:srgbClr val="00B050"/>
              </a:solidFill>
            </a:endParaRPr>
          </a:p>
          <a:p>
            <a:r>
              <a:rPr lang="en-US" dirty="0"/>
              <a:t>Teachers must identify and define clear learning objectives to help students understand what they can expect from a course. </a:t>
            </a:r>
            <a:endParaRPr lang="id-ID" dirty="0" smtClean="0"/>
          </a:p>
          <a:p>
            <a:r>
              <a:rPr lang="en-US" dirty="0" smtClean="0"/>
              <a:t>An </a:t>
            </a:r>
            <a:r>
              <a:rPr lang="en-US" dirty="0"/>
              <a:t>effective blended learning classroom mandates a definite understanding of course goals before educators start creating content. </a:t>
            </a:r>
            <a:endParaRPr lang="id-ID" dirty="0" smtClean="0"/>
          </a:p>
          <a:p>
            <a:r>
              <a:rPr lang="en-US" dirty="0" smtClean="0"/>
              <a:t>The </a:t>
            </a:r>
            <a:r>
              <a:rPr lang="en-US" dirty="0"/>
              <a:t>objectives serve as a </a:t>
            </a:r>
            <a:r>
              <a:rPr lang="en-US" dirty="0" smtClean="0"/>
              <a:t>roadmap</a:t>
            </a:r>
            <a:r>
              <a:rPr lang="id-ID" dirty="0" smtClean="0"/>
              <a:t> that will </a:t>
            </a:r>
            <a:r>
              <a:rPr lang="en-US" dirty="0" smtClean="0"/>
              <a:t>help </a:t>
            </a:r>
            <a:r>
              <a:rPr lang="id-ID" dirty="0" smtClean="0"/>
              <a:t>students</a:t>
            </a:r>
            <a:r>
              <a:rPr lang="en-US" dirty="0" smtClean="0"/>
              <a:t> </a:t>
            </a:r>
            <a:r>
              <a:rPr lang="en-US" dirty="0"/>
              <a:t>understand where learning is headed and the topics that need to be covered to successfully achieve course objectives</a:t>
            </a:r>
            <a:r>
              <a:rPr lang="en-US" dirty="0" smtClean="0"/>
              <a:t>.</a:t>
            </a:r>
            <a:endParaRPr lang="id-ID" dirty="0" smtClean="0"/>
          </a:p>
          <a:p>
            <a:pPr marL="0" indent="0">
              <a:buNone/>
            </a:pPr>
            <a:endParaRPr lang="id-ID" dirty="0" smtClean="0"/>
          </a:p>
          <a:p>
            <a:pPr marL="0" indent="0">
              <a:buNone/>
            </a:pPr>
            <a:endParaRPr lang="id-ID" sz="1900" dirty="0"/>
          </a:p>
          <a:p>
            <a:pPr marL="0" indent="0">
              <a:buNone/>
            </a:pPr>
            <a:r>
              <a:rPr lang="id-ID" sz="1800" i="1" dirty="0" smtClean="0"/>
              <a:t>Elearningindustry.com</a:t>
            </a:r>
            <a:endParaRPr lang="en-US" sz="1800" i="1" dirty="0"/>
          </a:p>
        </p:txBody>
      </p:sp>
    </p:spTree>
    <p:extLst>
      <p:ext uri="{BB962C8B-B14F-4D97-AF65-F5344CB8AC3E}">
        <p14:creationId xmlns:p14="http://schemas.microsoft.com/office/powerpoint/2010/main" val="174072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842098" cy="763525"/>
          </a:xfrm>
        </p:spPr>
        <p:txBody>
          <a:bodyPr>
            <a:normAutofit/>
          </a:bodyPr>
          <a:lstStyle/>
          <a:p>
            <a:r>
              <a:rPr lang="id-ID" b="1" dirty="0" smtClean="0"/>
              <a:t>Effective Blended Learning for ELT</a:t>
            </a:r>
            <a:endParaRPr lang="en-US" b="1" dirty="0"/>
          </a:p>
        </p:txBody>
      </p:sp>
      <p:sp>
        <p:nvSpPr>
          <p:cNvPr id="5" name="Content Placeholder 4"/>
          <p:cNvSpPr>
            <a:spLocks noGrp="1"/>
          </p:cNvSpPr>
          <p:nvPr>
            <p:ph idx="1"/>
          </p:nvPr>
        </p:nvSpPr>
        <p:spPr>
          <a:xfrm>
            <a:off x="182467" y="950363"/>
            <a:ext cx="8551479" cy="4123035"/>
          </a:xfrm>
        </p:spPr>
        <p:txBody>
          <a:bodyPr>
            <a:normAutofit fontScale="77500" lnSpcReduction="20000"/>
          </a:bodyPr>
          <a:lstStyle/>
          <a:p>
            <a:pPr marL="514350" indent="-514350">
              <a:buFont typeface="+mj-lt"/>
              <a:buAutoNum type="arabicPeriod" startAt="4"/>
            </a:pPr>
            <a:r>
              <a:rPr lang="id-ID" b="1" dirty="0" smtClean="0">
                <a:solidFill>
                  <a:srgbClr val="00B050"/>
                </a:solidFill>
              </a:rPr>
              <a:t>Good communication</a:t>
            </a:r>
            <a:endParaRPr lang="en-US" b="1" dirty="0">
              <a:solidFill>
                <a:srgbClr val="00B050"/>
              </a:solidFill>
            </a:endParaRPr>
          </a:p>
          <a:p>
            <a:r>
              <a:rPr lang="en-US" dirty="0"/>
              <a:t>Effective communication between the teacher and students needs to be established to achieve improved learning </a:t>
            </a:r>
            <a:r>
              <a:rPr lang="en-US" dirty="0" smtClean="0"/>
              <a:t>outcomes</a:t>
            </a:r>
            <a:r>
              <a:rPr lang="id-ID" dirty="0" smtClean="0"/>
              <a:t>.</a:t>
            </a:r>
          </a:p>
          <a:p>
            <a:r>
              <a:rPr lang="en-US" dirty="0" smtClean="0"/>
              <a:t>There </a:t>
            </a:r>
            <a:r>
              <a:rPr lang="en-US" dirty="0"/>
              <a:t>should be an adequate exchange of queries and feedback with regular classroom discussions. </a:t>
            </a:r>
            <a:endParaRPr lang="id-ID" dirty="0" smtClean="0"/>
          </a:p>
          <a:p>
            <a:r>
              <a:rPr lang="en-US" dirty="0" smtClean="0"/>
              <a:t>Teachers </a:t>
            </a:r>
            <a:r>
              <a:rPr lang="en-US" dirty="0"/>
              <a:t>can provide their contact information and encourage students to communicate in case of </a:t>
            </a:r>
            <a:r>
              <a:rPr lang="id-ID" dirty="0" smtClean="0"/>
              <a:t>questions</a:t>
            </a:r>
            <a:r>
              <a:rPr lang="en-US" dirty="0" smtClean="0"/>
              <a:t> </a:t>
            </a:r>
            <a:r>
              <a:rPr lang="en-US" dirty="0"/>
              <a:t>and </a:t>
            </a:r>
            <a:r>
              <a:rPr lang="en-US" dirty="0" smtClean="0"/>
              <a:t>concerns. </a:t>
            </a:r>
            <a:endParaRPr lang="id-ID" dirty="0" smtClean="0"/>
          </a:p>
          <a:p>
            <a:r>
              <a:rPr lang="en-US" dirty="0" smtClean="0"/>
              <a:t>Toward </a:t>
            </a:r>
            <a:r>
              <a:rPr lang="en-US" dirty="0"/>
              <a:t>the end of a course, they can also engage learners in live or online surveys, evaluations, and opinions on the quality of the course and its </a:t>
            </a:r>
            <a:r>
              <a:rPr lang="en-US" dirty="0" smtClean="0"/>
              <a:t>delivery.</a:t>
            </a:r>
            <a:endParaRPr lang="id-ID" dirty="0" smtClean="0"/>
          </a:p>
          <a:p>
            <a:r>
              <a:rPr lang="en-US" dirty="0" smtClean="0"/>
              <a:t>Providing </a:t>
            </a:r>
            <a:r>
              <a:rPr lang="en-US" dirty="0"/>
              <a:t>regular and constructive feedback is an important element of effective communication.</a:t>
            </a:r>
            <a:endParaRPr lang="id-ID" dirty="0" smtClean="0"/>
          </a:p>
          <a:p>
            <a:pPr marL="0" indent="0">
              <a:buNone/>
            </a:pPr>
            <a:endParaRPr lang="id-ID" sz="1900" dirty="0"/>
          </a:p>
          <a:p>
            <a:pPr marL="0" indent="0">
              <a:buNone/>
            </a:pPr>
            <a:r>
              <a:rPr lang="id-ID" sz="1800" i="1" dirty="0" smtClean="0"/>
              <a:t>Elearningindustry.com</a:t>
            </a:r>
            <a:endParaRPr lang="en-US" sz="1800" i="1" dirty="0"/>
          </a:p>
        </p:txBody>
      </p:sp>
    </p:spTree>
    <p:extLst>
      <p:ext uri="{BB962C8B-B14F-4D97-AF65-F5344CB8AC3E}">
        <p14:creationId xmlns:p14="http://schemas.microsoft.com/office/powerpoint/2010/main" val="39022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92" y="4949"/>
            <a:ext cx="6842098" cy="763525"/>
          </a:xfrm>
        </p:spPr>
        <p:txBody>
          <a:bodyPr>
            <a:normAutofit/>
          </a:bodyPr>
          <a:lstStyle/>
          <a:p>
            <a:r>
              <a:rPr lang="id-ID" b="1" dirty="0" smtClean="0"/>
              <a:t>Effective Blended Learning for ELT</a:t>
            </a:r>
            <a:endParaRPr lang="en-US" b="1" dirty="0"/>
          </a:p>
        </p:txBody>
      </p:sp>
      <p:sp>
        <p:nvSpPr>
          <p:cNvPr id="5" name="Content Placeholder 4"/>
          <p:cNvSpPr>
            <a:spLocks noGrp="1"/>
          </p:cNvSpPr>
          <p:nvPr>
            <p:ph idx="1"/>
          </p:nvPr>
        </p:nvSpPr>
        <p:spPr>
          <a:xfrm>
            <a:off x="182467" y="950363"/>
            <a:ext cx="8551479" cy="4123035"/>
          </a:xfrm>
        </p:spPr>
        <p:txBody>
          <a:bodyPr>
            <a:normAutofit fontScale="85000" lnSpcReduction="20000"/>
          </a:bodyPr>
          <a:lstStyle/>
          <a:p>
            <a:pPr marL="514350" indent="-514350">
              <a:buFont typeface="+mj-lt"/>
              <a:buAutoNum type="arabicPeriod" startAt="5"/>
            </a:pPr>
            <a:r>
              <a:rPr lang="id-ID" b="1" dirty="0" smtClean="0">
                <a:solidFill>
                  <a:srgbClr val="00B050"/>
                </a:solidFill>
              </a:rPr>
              <a:t>A well-trained teacher</a:t>
            </a:r>
            <a:endParaRPr lang="en-US" b="1" dirty="0">
              <a:solidFill>
                <a:srgbClr val="00B050"/>
              </a:solidFill>
            </a:endParaRPr>
          </a:p>
          <a:p>
            <a:r>
              <a:rPr lang="en-US" dirty="0"/>
              <a:t>A blended learning course </a:t>
            </a:r>
            <a:r>
              <a:rPr lang="id-ID" dirty="0" smtClean="0"/>
              <a:t>requires </a:t>
            </a:r>
            <a:r>
              <a:rPr lang="en-US" dirty="0" smtClean="0"/>
              <a:t>proper </a:t>
            </a:r>
            <a:r>
              <a:rPr lang="en-US" dirty="0"/>
              <a:t>teacher training to facilitate optimal learning. </a:t>
            </a:r>
            <a:endParaRPr lang="id-ID" dirty="0" smtClean="0"/>
          </a:p>
          <a:p>
            <a:r>
              <a:rPr lang="en-US" dirty="0" smtClean="0"/>
              <a:t>T</a:t>
            </a:r>
            <a:r>
              <a:rPr lang="id-ID" dirty="0" smtClean="0"/>
              <a:t>eachers</a:t>
            </a:r>
            <a:r>
              <a:rPr lang="en-US" dirty="0" smtClean="0"/>
              <a:t> </a:t>
            </a:r>
            <a:r>
              <a:rPr lang="en-US" dirty="0"/>
              <a:t>must understand student needs and </a:t>
            </a:r>
            <a:r>
              <a:rPr lang="en-US" dirty="0" smtClean="0"/>
              <a:t>design </a:t>
            </a:r>
            <a:r>
              <a:rPr lang="id-ID" dirty="0" smtClean="0"/>
              <a:t>the </a:t>
            </a:r>
            <a:r>
              <a:rPr lang="en-US" dirty="0" smtClean="0"/>
              <a:t>course</a:t>
            </a:r>
            <a:r>
              <a:rPr lang="id-ID" dirty="0" smtClean="0"/>
              <a:t> accordingly</a:t>
            </a:r>
            <a:r>
              <a:rPr lang="en-US" dirty="0"/>
              <a:t>. </a:t>
            </a:r>
            <a:endParaRPr lang="id-ID" dirty="0" smtClean="0"/>
          </a:p>
          <a:p>
            <a:r>
              <a:rPr lang="id-ID" dirty="0" smtClean="0"/>
              <a:t>As</a:t>
            </a:r>
            <a:r>
              <a:rPr lang="en-US" dirty="0" smtClean="0"/>
              <a:t> </a:t>
            </a:r>
            <a:r>
              <a:rPr lang="en-US" dirty="0"/>
              <a:t>blended classrooms can be difficult to plan and manage, teachers must also be trained in management strategies tailored for such classrooms. </a:t>
            </a:r>
            <a:endParaRPr lang="id-ID" dirty="0" smtClean="0"/>
          </a:p>
          <a:p>
            <a:r>
              <a:rPr lang="en-US" dirty="0" smtClean="0"/>
              <a:t>They </a:t>
            </a:r>
            <a:r>
              <a:rPr lang="en-US" dirty="0"/>
              <a:t>must be </a:t>
            </a:r>
            <a:r>
              <a:rPr lang="en-US" dirty="0" smtClean="0"/>
              <a:t>well-</a:t>
            </a:r>
            <a:r>
              <a:rPr lang="id-ID" dirty="0" smtClean="0"/>
              <a:t>trained</a:t>
            </a:r>
            <a:r>
              <a:rPr lang="en-US" dirty="0" smtClean="0"/>
              <a:t> </a:t>
            </a:r>
            <a:r>
              <a:rPr lang="en-US" dirty="0"/>
              <a:t>with the technology required to execute blended learning, </a:t>
            </a:r>
            <a:r>
              <a:rPr lang="id-ID" dirty="0" smtClean="0"/>
              <a:t>including </a:t>
            </a:r>
            <a:r>
              <a:rPr lang="en-US" dirty="0" smtClean="0"/>
              <a:t>training </a:t>
            </a:r>
            <a:r>
              <a:rPr lang="en-US" dirty="0"/>
              <a:t>on software and hardware </a:t>
            </a:r>
            <a:r>
              <a:rPr lang="en-US" dirty="0" smtClean="0"/>
              <a:t>management.</a:t>
            </a:r>
            <a:endParaRPr lang="id-ID" sz="1900" dirty="0"/>
          </a:p>
          <a:p>
            <a:pPr marL="0" indent="0">
              <a:buNone/>
            </a:pPr>
            <a:r>
              <a:rPr lang="id-ID" sz="1800" i="1" dirty="0" smtClean="0"/>
              <a:t>Elearningindustry.com</a:t>
            </a:r>
            <a:endParaRPr lang="en-US" sz="1800" i="1" dirty="0"/>
          </a:p>
        </p:txBody>
      </p:sp>
    </p:spTree>
    <p:extLst>
      <p:ext uri="{BB962C8B-B14F-4D97-AF65-F5344CB8AC3E}">
        <p14:creationId xmlns:p14="http://schemas.microsoft.com/office/powerpoint/2010/main" val="21725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9872" b="1993"/>
          <a:stretch/>
        </p:blipFill>
        <p:spPr>
          <a:xfrm>
            <a:off x="2434130" y="0"/>
            <a:ext cx="3970330" cy="5143499"/>
          </a:xfrm>
          <a:prstGeom prst="rect">
            <a:avLst/>
          </a:prstGeom>
        </p:spPr>
      </p:pic>
    </p:spTree>
    <p:extLst>
      <p:ext uri="{BB962C8B-B14F-4D97-AF65-F5344CB8AC3E}">
        <p14:creationId xmlns:p14="http://schemas.microsoft.com/office/powerpoint/2010/main" val="1186608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4950" y="2419045"/>
            <a:ext cx="2566358" cy="763525"/>
          </a:xfrm>
        </p:spPr>
        <p:txBody>
          <a:bodyPr>
            <a:normAutofit fontScale="90000"/>
          </a:bodyPr>
          <a:lstStyle/>
          <a:p>
            <a:r>
              <a:rPr lang="id-ID" b="1" dirty="0" smtClean="0"/>
              <a:t>Thank You </a:t>
            </a:r>
            <a:r>
              <a:rPr lang="id-ID" b="1" dirty="0" smtClean="0">
                <a:sym typeface="Wingdings" panose="05000000000000000000" pitchFamily="2" charset="2"/>
              </a:rPr>
              <a:t></a:t>
            </a:r>
            <a:endParaRPr lang="en-US" b="1" dirty="0"/>
          </a:p>
        </p:txBody>
      </p:sp>
    </p:spTree>
    <p:extLst>
      <p:ext uri="{BB962C8B-B14F-4D97-AF65-F5344CB8AC3E}">
        <p14:creationId xmlns:p14="http://schemas.microsoft.com/office/powerpoint/2010/main" val="280230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6260" y="491452"/>
            <a:ext cx="6560410" cy="4370873"/>
          </a:xfrm>
          <a:prstGeom prst="rect">
            <a:avLst/>
          </a:prstGeom>
        </p:spPr>
      </p:pic>
      <p:pic>
        <p:nvPicPr>
          <p:cNvPr id="6" name="Picture 5"/>
          <p:cNvPicPr>
            <a:picLocks noChangeAspect="1"/>
          </p:cNvPicPr>
          <p:nvPr/>
        </p:nvPicPr>
        <p:blipFill>
          <a:blip r:embed="rId3"/>
          <a:stretch>
            <a:fillRect/>
          </a:stretch>
        </p:blipFill>
        <p:spPr>
          <a:xfrm>
            <a:off x="296260" y="506498"/>
            <a:ext cx="6533740" cy="4355827"/>
          </a:xfrm>
          <a:prstGeom prst="rect">
            <a:avLst/>
          </a:prstGeom>
        </p:spPr>
      </p:pic>
      <p:pic>
        <p:nvPicPr>
          <p:cNvPr id="7" name="Picture 6"/>
          <p:cNvPicPr>
            <a:picLocks noChangeAspect="1"/>
          </p:cNvPicPr>
          <p:nvPr/>
        </p:nvPicPr>
        <p:blipFill>
          <a:blip r:embed="rId4"/>
          <a:stretch>
            <a:fillRect/>
          </a:stretch>
        </p:blipFill>
        <p:spPr>
          <a:xfrm>
            <a:off x="296260" y="492248"/>
            <a:ext cx="6549623" cy="4366415"/>
          </a:xfrm>
          <a:prstGeom prst="rect">
            <a:avLst/>
          </a:prstGeom>
        </p:spPr>
      </p:pic>
      <p:pic>
        <p:nvPicPr>
          <p:cNvPr id="8" name="Picture 7"/>
          <p:cNvPicPr>
            <a:picLocks noChangeAspect="1"/>
          </p:cNvPicPr>
          <p:nvPr/>
        </p:nvPicPr>
        <p:blipFill>
          <a:blip r:embed="rId5"/>
          <a:stretch>
            <a:fillRect/>
          </a:stretch>
        </p:blipFill>
        <p:spPr>
          <a:xfrm>
            <a:off x="237892" y="482520"/>
            <a:ext cx="7135240" cy="4281144"/>
          </a:xfrm>
          <a:prstGeom prst="rect">
            <a:avLst/>
          </a:prstGeom>
        </p:spPr>
      </p:pic>
      <p:pic>
        <p:nvPicPr>
          <p:cNvPr id="10" name="Picture 9"/>
          <p:cNvPicPr>
            <a:picLocks noChangeAspect="1"/>
          </p:cNvPicPr>
          <p:nvPr/>
        </p:nvPicPr>
        <p:blipFill>
          <a:blip r:embed="rId6"/>
          <a:stretch>
            <a:fillRect/>
          </a:stretch>
        </p:blipFill>
        <p:spPr>
          <a:xfrm>
            <a:off x="296260" y="247575"/>
            <a:ext cx="7024430" cy="4664661"/>
          </a:xfrm>
          <a:prstGeom prst="rect">
            <a:avLst/>
          </a:prstGeom>
        </p:spPr>
      </p:pic>
      <p:pic>
        <p:nvPicPr>
          <p:cNvPr id="11" name="Picture 10"/>
          <p:cNvPicPr>
            <a:picLocks noChangeAspect="1"/>
          </p:cNvPicPr>
          <p:nvPr/>
        </p:nvPicPr>
        <p:blipFill>
          <a:blip r:embed="rId7"/>
          <a:stretch>
            <a:fillRect/>
          </a:stretch>
        </p:blipFill>
        <p:spPr>
          <a:xfrm>
            <a:off x="167373" y="362164"/>
            <a:ext cx="8222252" cy="4623682"/>
          </a:xfrm>
          <a:prstGeom prst="rect">
            <a:avLst/>
          </a:prstGeom>
        </p:spPr>
      </p:pic>
    </p:spTree>
    <p:extLst>
      <p:ext uri="{BB962C8B-B14F-4D97-AF65-F5344CB8AC3E}">
        <p14:creationId xmlns:p14="http://schemas.microsoft.com/office/powerpoint/2010/main" val="28902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8695" y="128470"/>
            <a:ext cx="6955520" cy="4816697"/>
          </a:xfrm>
          <a:prstGeom prst="rect">
            <a:avLst/>
          </a:prstGeom>
        </p:spPr>
      </p:pic>
    </p:spTree>
    <p:extLst>
      <p:ext uri="{BB962C8B-B14F-4D97-AF65-F5344CB8AC3E}">
        <p14:creationId xmlns:p14="http://schemas.microsoft.com/office/powerpoint/2010/main" val="3948578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Blended Learning</a:t>
            </a:r>
            <a:endParaRPr lang="en-US" b="1" dirty="0"/>
          </a:p>
        </p:txBody>
      </p:sp>
      <p:sp>
        <p:nvSpPr>
          <p:cNvPr id="3" name="Content Placeholder 2"/>
          <p:cNvSpPr>
            <a:spLocks noGrp="1"/>
          </p:cNvSpPr>
          <p:nvPr>
            <p:ph idx="1"/>
          </p:nvPr>
        </p:nvSpPr>
        <p:spPr>
          <a:xfrm>
            <a:off x="143555" y="1197405"/>
            <a:ext cx="8856890" cy="3817625"/>
          </a:xfrm>
        </p:spPr>
        <p:txBody>
          <a:bodyPr>
            <a:normAutofit lnSpcReduction="10000"/>
          </a:bodyPr>
          <a:lstStyle/>
          <a:p>
            <a:pPr marL="0" indent="0">
              <a:buNone/>
            </a:pPr>
            <a:r>
              <a:rPr lang="id-ID" dirty="0" smtClean="0"/>
              <a:t>What is Blended Learning?</a:t>
            </a:r>
            <a:endParaRPr lang="en-US" dirty="0"/>
          </a:p>
          <a:p>
            <a:pPr marL="0" indent="0">
              <a:buNone/>
            </a:pPr>
            <a:r>
              <a:rPr lang="id-ID" dirty="0" smtClean="0"/>
              <a:t>Some definitions</a:t>
            </a:r>
          </a:p>
          <a:p>
            <a:pPr marL="0" indent="0">
              <a:buNone/>
            </a:pPr>
            <a:endParaRPr lang="en-US" sz="2000" dirty="0"/>
          </a:p>
          <a:p>
            <a:r>
              <a:rPr lang="id-ID" dirty="0" smtClean="0"/>
              <a:t>A way of studying a subject that combines being taught in class with the use of different technologies, including learning over the internet. </a:t>
            </a:r>
            <a:r>
              <a:rPr lang="id-ID" sz="2200" i="1" dirty="0" smtClean="0"/>
              <a:t>(Oxford Dictionary)</a:t>
            </a:r>
            <a:endParaRPr lang="id-ID" i="1" dirty="0" smtClean="0"/>
          </a:p>
          <a:p>
            <a:r>
              <a:rPr lang="id-ID" dirty="0"/>
              <a:t>A style of education in which students learn via electronic and online media as well as traditional face-to-face teaching</a:t>
            </a:r>
            <a:r>
              <a:rPr lang="id-ID" sz="2000" dirty="0"/>
              <a:t> </a:t>
            </a:r>
            <a:r>
              <a:rPr lang="id-ID" sz="2200" i="1" dirty="0"/>
              <a:t>(Oxford Dictionary</a:t>
            </a:r>
            <a:r>
              <a:rPr lang="id-ID" sz="2200" i="1" dirty="0" smtClean="0"/>
              <a:t>)</a:t>
            </a:r>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Blended Learning</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An approach to learning that combines face-to-face and online learning experiences. </a:t>
            </a:r>
            <a:r>
              <a:rPr lang="id-ID" sz="2200" i="1" dirty="0" smtClean="0"/>
              <a:t>(teachthought.com)</a:t>
            </a:r>
          </a:p>
          <a:p>
            <a:pPr marL="0" indent="0">
              <a:buNone/>
            </a:pPr>
            <a:endParaRPr lang="id-ID" i="1" dirty="0" smtClean="0"/>
          </a:p>
          <a:p>
            <a:r>
              <a:rPr lang="id-ID" dirty="0" smtClean="0"/>
              <a:t>An approach to education that combines online educational materials and opportunities for interaction with traditional place-based calssroom methods requiring physical presence of both teacher and student.</a:t>
            </a:r>
            <a:r>
              <a:rPr lang="id-ID" sz="2000" dirty="0" smtClean="0"/>
              <a:t> </a:t>
            </a:r>
            <a:r>
              <a:rPr lang="id-ID" sz="2200" i="1" dirty="0" smtClean="0"/>
              <a:t>(learnupon.com)</a:t>
            </a:r>
            <a:endParaRPr lang="en-US" dirty="0"/>
          </a:p>
        </p:txBody>
      </p:sp>
    </p:spTree>
    <p:extLst>
      <p:ext uri="{BB962C8B-B14F-4D97-AF65-F5344CB8AC3E}">
        <p14:creationId xmlns:p14="http://schemas.microsoft.com/office/powerpoint/2010/main" val="32388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Blended Learning</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pPr marL="0" indent="0">
              <a:buNone/>
            </a:pPr>
            <a:r>
              <a:rPr lang="id-ID" i="1" dirty="0" smtClean="0"/>
              <a:t>Blendedlearning.org</a:t>
            </a:r>
            <a:endParaRPr lang="id-ID" sz="2200" i="1" dirty="0" smtClean="0"/>
          </a:p>
          <a:p>
            <a:pPr marL="0" indent="0">
              <a:buNone/>
            </a:pPr>
            <a:endParaRPr lang="id-ID" i="1" dirty="0" smtClean="0"/>
          </a:p>
          <a:p>
            <a:r>
              <a:rPr lang="id-ID" b="1" dirty="0" smtClean="0"/>
              <a:t>In part online</a:t>
            </a:r>
            <a:r>
              <a:rPr lang="id-ID" dirty="0" smtClean="0"/>
              <a:t>, </a:t>
            </a:r>
            <a:r>
              <a:rPr lang="en-US" dirty="0"/>
              <a:t>with some </a:t>
            </a:r>
            <a:r>
              <a:rPr lang="en-US" dirty="0" smtClean="0"/>
              <a:t>element</a:t>
            </a:r>
            <a:r>
              <a:rPr lang="id-ID" dirty="0" smtClean="0"/>
              <a:t>s</a:t>
            </a:r>
            <a:r>
              <a:rPr lang="en-US" dirty="0" smtClean="0"/>
              <a:t> </a:t>
            </a:r>
            <a:r>
              <a:rPr lang="en-US" dirty="0"/>
              <a:t>of control over the </a:t>
            </a:r>
            <a:r>
              <a:rPr lang="en-US" dirty="0" smtClean="0"/>
              <a:t>their </a:t>
            </a:r>
            <a:r>
              <a:rPr lang="en-US" dirty="0"/>
              <a:t>learning</a:t>
            </a:r>
            <a:r>
              <a:rPr lang="en-US" dirty="0" smtClean="0"/>
              <a:t>.</a:t>
            </a:r>
            <a:r>
              <a:rPr lang="id-ID" dirty="0" smtClean="0"/>
              <a:t> </a:t>
            </a:r>
          </a:p>
          <a:p>
            <a:r>
              <a:rPr lang="en-US" b="1" dirty="0"/>
              <a:t>In part</a:t>
            </a:r>
            <a:r>
              <a:rPr lang="en-US" dirty="0"/>
              <a:t> in a brick-and-mortar location </a:t>
            </a:r>
            <a:r>
              <a:rPr lang="en-US" b="1" dirty="0"/>
              <a:t>away from home</a:t>
            </a:r>
            <a:r>
              <a:rPr lang="en-US" dirty="0" smtClean="0"/>
              <a:t>.</a:t>
            </a:r>
            <a:endParaRPr lang="id-ID" dirty="0" smtClean="0"/>
          </a:p>
          <a:p>
            <a:r>
              <a:rPr lang="en-US" dirty="0"/>
              <a:t>The modalities </a:t>
            </a:r>
            <a:r>
              <a:rPr lang="en-US" b="1" dirty="0"/>
              <a:t>along a student’s learning path</a:t>
            </a:r>
            <a:r>
              <a:rPr lang="en-US" dirty="0"/>
              <a:t> are connected to provide an integrated learning experience.</a:t>
            </a:r>
          </a:p>
        </p:txBody>
      </p:sp>
    </p:spTree>
    <p:extLst>
      <p:ext uri="{BB962C8B-B14F-4D97-AF65-F5344CB8AC3E}">
        <p14:creationId xmlns:p14="http://schemas.microsoft.com/office/powerpoint/2010/main" val="23040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Blended Learning</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In the online part of the blended learning setting, students have </a:t>
            </a:r>
            <a:r>
              <a:rPr lang="en-US" dirty="0" smtClean="0"/>
              <a:t>some element</a:t>
            </a:r>
            <a:r>
              <a:rPr lang="id-ID" dirty="0" smtClean="0"/>
              <a:t>s</a:t>
            </a:r>
            <a:r>
              <a:rPr lang="en-US" dirty="0" smtClean="0"/>
              <a:t> </a:t>
            </a:r>
            <a:r>
              <a:rPr lang="en-US" dirty="0"/>
              <a:t>of control over the time, place, </a:t>
            </a:r>
            <a:r>
              <a:rPr lang="en-US" dirty="0" smtClean="0"/>
              <a:t>path</a:t>
            </a:r>
            <a:r>
              <a:rPr lang="en-US" dirty="0"/>
              <a:t>, or pace of their learning</a:t>
            </a:r>
            <a:r>
              <a:rPr lang="en-US" dirty="0" smtClean="0"/>
              <a:t>.</a:t>
            </a:r>
            <a:endParaRPr lang="id-ID" dirty="0" smtClean="0"/>
          </a:p>
          <a:p>
            <a:r>
              <a:rPr lang="id-ID" dirty="0" smtClean="0"/>
              <a:t>Students can decide when to learn, how to do it, to pause, go back, skip, or move forward.</a:t>
            </a:r>
          </a:p>
          <a:p>
            <a:r>
              <a:rPr lang="id-ID" dirty="0" smtClean="0"/>
              <a:t>Students are not always dependent on the teacher (not always real time)</a:t>
            </a:r>
            <a:r>
              <a:rPr lang="en-US" dirty="0" smtClean="0"/>
              <a:t>.</a:t>
            </a:r>
            <a:endParaRPr lang="id-ID" dirty="0" smtClean="0"/>
          </a:p>
          <a:p>
            <a:r>
              <a:rPr lang="id-ID" dirty="0" smtClean="0"/>
              <a:t>Activities can be synchronous or asynchronous.</a:t>
            </a:r>
            <a:endParaRPr lang="en-US" dirty="0"/>
          </a:p>
        </p:txBody>
      </p:sp>
    </p:spTree>
    <p:extLst>
      <p:ext uri="{BB962C8B-B14F-4D97-AF65-F5344CB8AC3E}">
        <p14:creationId xmlns:p14="http://schemas.microsoft.com/office/powerpoint/2010/main" val="32889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Blended Learning</a:t>
            </a:r>
            <a:endParaRPr lang="en-US" b="1" dirty="0"/>
          </a:p>
        </p:txBody>
      </p:sp>
      <p:sp>
        <p:nvSpPr>
          <p:cNvPr id="3" name="Content Placeholder 2"/>
          <p:cNvSpPr>
            <a:spLocks noGrp="1"/>
          </p:cNvSpPr>
          <p:nvPr>
            <p:ph idx="1"/>
          </p:nvPr>
        </p:nvSpPr>
        <p:spPr>
          <a:xfrm>
            <a:off x="143555" y="1197405"/>
            <a:ext cx="8856890" cy="3817625"/>
          </a:xfrm>
        </p:spPr>
        <p:txBody>
          <a:bodyPr>
            <a:normAutofit/>
          </a:bodyPr>
          <a:lstStyle/>
          <a:p>
            <a:r>
              <a:rPr lang="id-ID" dirty="0" smtClean="0"/>
              <a:t>In the F2F part, students attend the physical class with teachers</a:t>
            </a:r>
            <a:r>
              <a:rPr lang="en-US" dirty="0" smtClean="0"/>
              <a:t>.</a:t>
            </a:r>
            <a:endParaRPr lang="id-ID" dirty="0" smtClean="0"/>
          </a:p>
          <a:p>
            <a:r>
              <a:rPr lang="id-ID" dirty="0" smtClean="0"/>
              <a:t>Students meet and can collaborate with other students to have an integrated learning experience.</a:t>
            </a:r>
          </a:p>
          <a:p>
            <a:r>
              <a:rPr lang="id-ID" dirty="0" smtClean="0"/>
              <a:t>Students can discuss and consult with their teachers on what they will have to do during the online part or to have clarification or confirmation on what they have learned during their online part prior to the F2F session.</a:t>
            </a:r>
            <a:endParaRPr lang="en-US" dirty="0"/>
          </a:p>
        </p:txBody>
      </p:sp>
    </p:spTree>
    <p:extLst>
      <p:ext uri="{BB962C8B-B14F-4D97-AF65-F5344CB8AC3E}">
        <p14:creationId xmlns:p14="http://schemas.microsoft.com/office/powerpoint/2010/main" val="7328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On-screen Show (16:9)</PresentationFormat>
  <Paragraphs>116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Blended Learning: Face-to-Face and Virtual  ELT Classrooms</vt:lpstr>
      <vt:lpstr>PowerPoint Presentation</vt:lpstr>
      <vt:lpstr>PowerPoint Presentation</vt:lpstr>
      <vt:lpstr>PowerPoint Presentation</vt:lpstr>
      <vt:lpstr>Blended Learning</vt:lpstr>
      <vt:lpstr>Blended Learning</vt:lpstr>
      <vt:lpstr>Blended Learning</vt:lpstr>
      <vt:lpstr>Blended Learning</vt:lpstr>
      <vt:lpstr>Blended Learning</vt:lpstr>
      <vt:lpstr>Proportion of Blended Learning</vt:lpstr>
      <vt:lpstr>Face-to-Face Learning</vt:lpstr>
      <vt:lpstr>Face-to-Face Learning</vt:lpstr>
      <vt:lpstr>Virtual Classroom</vt:lpstr>
      <vt:lpstr>Virtual Classroom</vt:lpstr>
      <vt:lpstr>Virtual Instruction</vt:lpstr>
      <vt:lpstr>ELT in Blended Learning Settings</vt:lpstr>
      <vt:lpstr>ELT in Blended Learning Settings</vt:lpstr>
      <vt:lpstr>ELT in Blended Learning Settings</vt:lpstr>
      <vt:lpstr>ELT in Blended Learning Settings</vt:lpstr>
      <vt:lpstr>Effective Blended Learning for ELT</vt:lpstr>
      <vt:lpstr>Effective Blended Learning for ELT</vt:lpstr>
      <vt:lpstr>Effective Blended Learning for ELT</vt:lpstr>
      <vt:lpstr>Effective Blended Learning for ELT</vt:lpstr>
      <vt:lpstr>Effective Blended Learning for ELT</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2021-09-11T07:27:11Z</dcterms:modified>
</cp:coreProperties>
</file>